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17"/>
  </p:notesMasterIdLst>
  <p:sldIdLst>
    <p:sldId id="256" r:id="rId2"/>
    <p:sldId id="310" r:id="rId3"/>
    <p:sldId id="330" r:id="rId4"/>
    <p:sldId id="331" r:id="rId5"/>
    <p:sldId id="332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28" r:id="rId14"/>
    <p:sldId id="341" r:id="rId15"/>
    <p:sldId id="329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63C0C-AE30-41B2-9191-4EDAC873E172}" type="datetimeFigureOut">
              <a:rPr lang="nl-NL"/>
              <a:pPr>
                <a:defRPr/>
              </a:pPr>
              <a:t>1-2-2018</a:t>
            </a:fld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63511C-7F19-4414-A4EE-88ACAFA452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al 4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ng 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7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423C6D-6292-45CA-B766-B7B5146AE441}" type="datetime1">
              <a:rPr lang="nl-NL"/>
              <a:pPr>
                <a:defRPr/>
              </a:pPr>
              <a:t>1-2-2018</a:t>
            </a:fld>
            <a:endParaRPr lang="nl-NL"/>
          </a:p>
        </p:txBody>
      </p:sp>
      <p:sp>
        <p:nvSpPr>
          <p:cNvPr id="12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40BA8-DCEA-4D53-9A65-10F764EC50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hoe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0BC860-8200-4574-B960-7D49DF6158F3}" type="datetime1">
              <a:rPr lang="nl-NL"/>
              <a:pPr>
                <a:defRPr/>
              </a:pPr>
              <a:t>1-2-2018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F8D23-981F-4194-949F-64B80AEC02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27" name="Tijdelijke aanduiding voor teks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C1D8A5-02E6-4AC0-918B-A1177E5B04FF}" type="datetime1">
              <a:rPr lang="nl-NL"/>
              <a:pPr>
                <a:defRPr/>
              </a:pPr>
              <a:t>1-2-2018</a:t>
            </a:fld>
            <a:endParaRPr lang="nl-NL"/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6B6B6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7789ED-07C8-4354-A70C-E0C7067DC1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1925" y="188640"/>
            <a:ext cx="7407275" cy="2448271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Verwondering: zon- en schaduwzijde, en ontwikkeling door de tijd heen</a:t>
            </a:r>
            <a:endParaRPr lang="nl-NL" sz="400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9" name="Ondertitel 2"/>
          <p:cNvSpPr>
            <a:spLocks noGrp="1"/>
          </p:cNvSpPr>
          <p:nvPr>
            <p:ph type="subTitle" idx="1"/>
          </p:nvPr>
        </p:nvSpPr>
        <p:spPr>
          <a:xfrm>
            <a:off x="1431925" y="2924944"/>
            <a:ext cx="7407275" cy="3240906"/>
          </a:xfrm>
        </p:spPr>
        <p:txBody>
          <a:bodyPr/>
          <a:lstStyle/>
          <a:p>
            <a:pPr marL="26988" eaLnBrk="1" hangingPunct="1"/>
            <a:r>
              <a:rPr lang="en-US" smtClean="0">
                <a:solidFill>
                  <a:srgbClr val="000000"/>
                </a:solidFill>
                <a:latin typeface="Cambria" pitchFamily="18" charset="0"/>
              </a:rPr>
              <a:t>Winterschool De Activiteit</a:t>
            </a:r>
          </a:p>
          <a:p>
            <a:pPr marL="26988" eaLnBrk="1" hangingPunct="1"/>
            <a:r>
              <a:rPr lang="en-US" smtClean="0">
                <a:solidFill>
                  <a:srgbClr val="000000"/>
                </a:solidFill>
                <a:latin typeface="Cambria" pitchFamily="18" charset="0"/>
              </a:rPr>
              <a:t>Oosterhout, 02</a:t>
            </a:r>
            <a:r>
              <a:rPr lang="nl-NL" smtClean="0">
                <a:solidFill>
                  <a:srgbClr val="000000"/>
                </a:solidFill>
                <a:latin typeface="Cambria" pitchFamily="18" charset="0"/>
              </a:rPr>
              <a:t>-02-2018</a:t>
            </a:r>
            <a:endParaRPr lang="en-US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endParaRPr lang="en-US" smtClean="0">
              <a:solidFill>
                <a:srgbClr val="000000"/>
              </a:solidFill>
              <a:latin typeface="Cambria" pitchFamily="18" charset="0"/>
            </a:endParaRPr>
          </a:p>
          <a:p>
            <a:pPr marL="26988" eaLnBrk="1" hangingPunct="1"/>
            <a:r>
              <a:rPr lang="en-US" sz="2400" b="1" smtClean="0">
                <a:solidFill>
                  <a:srgbClr val="000000"/>
                </a:solidFill>
                <a:latin typeface="Cambria" pitchFamily="18" charset="0"/>
              </a:rPr>
              <a:t>Anders Schinkel</a:t>
            </a:r>
          </a:p>
          <a:p>
            <a:pPr marL="26988" eaLnBrk="1" hangingPunct="1"/>
            <a:r>
              <a:rPr lang="en-US" sz="2400" smtClean="0">
                <a:solidFill>
                  <a:srgbClr val="000000"/>
                </a:solidFill>
                <a:latin typeface="Cambria" pitchFamily="18" charset="0"/>
              </a:rPr>
              <a:t>a.schinkel@vu.nl</a:t>
            </a:r>
            <a:endParaRPr lang="nl-NL" sz="24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" name="Afbeelding 3" descr="VUlogo_NL_Wit_HR_RGB_tcm9-201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589240"/>
            <a:ext cx="3275856" cy="9749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3434044" cy="67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10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 schaduwzijde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7" name="Afbeelding 6" descr="Dillard - Pilgrim at Tinker Cr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7" y="1412777"/>
            <a:ext cx="2979313" cy="4464496"/>
          </a:xfrm>
          <a:prstGeom prst="rect">
            <a:avLst/>
          </a:prstGeom>
        </p:spPr>
      </p:pic>
      <p:pic>
        <p:nvPicPr>
          <p:cNvPr id="8" name="Afbeelding 7" descr="Reuzenwaterwa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852" y="2204865"/>
            <a:ext cx="4038532" cy="268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11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Het stimuleren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9" name="Afbeelding 8" descr="Blaadjesschr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3333750" cy="4191000"/>
          </a:xfrm>
          <a:prstGeom prst="rect">
            <a:avLst/>
          </a:prstGeom>
        </p:spPr>
      </p:pic>
      <p:pic>
        <p:nvPicPr>
          <p:cNvPr id="10" name="Afbeelding 9" descr="Eikenbl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491" y="2276872"/>
            <a:ext cx="411474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Het stimuleren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r>
              <a:rPr lang="nl-NL" sz="2800" i="1" smtClean="0">
                <a:latin typeface="Cambria" pitchFamily="18" charset="0"/>
              </a:rPr>
              <a:t>Is het altijd goed om verwondering te stimuleren?</a:t>
            </a:r>
            <a:endParaRPr lang="nl-NL" sz="2800" smtClean="0">
              <a:latin typeface="Cambria" pitchFamily="18" charset="0"/>
            </a:endParaRPr>
          </a:p>
          <a:p>
            <a:endParaRPr lang="nl-NL" sz="2800" i="1" smtClean="0">
              <a:latin typeface="Cambria" pitchFamily="18" charset="0"/>
            </a:endParaRPr>
          </a:p>
          <a:p>
            <a:r>
              <a:rPr lang="nl-NL" sz="2800" smtClean="0">
                <a:latin typeface="Cambria" pitchFamily="18" charset="0"/>
              </a:rPr>
              <a:t>Belang van ‘pedagogische tact’ (Max van Manen)</a:t>
            </a:r>
          </a:p>
        </p:txBody>
      </p:sp>
      <p:pic>
        <p:nvPicPr>
          <p:cNvPr id="7" name="Afbeelding 6" descr="fotolyn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356992"/>
            <a:ext cx="2088232" cy="2784309"/>
          </a:xfrm>
          <a:prstGeom prst="rect">
            <a:avLst/>
          </a:prstGeom>
        </p:spPr>
      </p:pic>
      <p:pic>
        <p:nvPicPr>
          <p:cNvPr id="8" name="Afbeelding 7" descr="Max van Manen - Pedagogical t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852936"/>
            <a:ext cx="2200275" cy="329565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04248" y="55892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smtClean="0">
                <a:latin typeface="Cambria" pitchFamily="18" charset="0"/>
              </a:rPr>
              <a:t>Lynne Wolbert</a:t>
            </a:r>
            <a:endParaRPr lang="nl-NL" sz="1400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13</a:t>
            </a:fld>
            <a:endParaRPr lang="nl-NL"/>
          </a:p>
        </p:txBody>
      </p:sp>
      <p:pic>
        <p:nvPicPr>
          <p:cNvPr id="4" name="Afbeelding 3" descr="Vr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1047750"/>
            <a:ext cx="7429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Vragen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Wanneer verwonderen kinderen zich? Wanneer zien jullie dat gebeuren? Onder welke omstandigheden, waardoor opgeroepen?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Hebben jullie het idee dat je hier invloed op hebt?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Herkennen jullie ook de schaduwzijde van verwondering? Hebben jullie dat bij kinderen gezien?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Welke rol speelt jullie eigen verwondering – over kinderen, over de wereld, over specifieke leerstof?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Zijn het vooral bepaalde ‘typen’ kinderen die zich (op een bepaalde manier of over bepaalde dingen) verwonderen?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Zie je ook een ontwikkeling in de mate waarin, de dingen waarover, of de manier waarop kinderen zich verwonderen?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259632" y="260648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Literatuurverwijzingen</a:t>
            </a:r>
            <a:endParaRPr lang="nl-NL" sz="3600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Manen, M. van (1991). </a:t>
            </a:r>
            <a:r>
              <a:rPr lang="nl-NL" i="1" smtClean="0">
                <a:latin typeface="Cambria" pitchFamily="18" charset="0"/>
              </a:rPr>
              <a:t>The tact of teaching</a:t>
            </a:r>
            <a:r>
              <a:rPr lang="nl-NL" smtClean="0">
                <a:latin typeface="Cambria" pitchFamily="18" charset="0"/>
              </a:rPr>
              <a:t>. Ontario: The Althouse Press</a:t>
            </a: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Manen, M. van (2015). </a:t>
            </a:r>
            <a:r>
              <a:rPr lang="nl-NL" i="1" smtClean="0">
                <a:latin typeface="Cambria" pitchFamily="18" charset="0"/>
              </a:rPr>
              <a:t>Pedagogical tact: Knowing what to do when you don’t</a:t>
            </a:r>
          </a:p>
          <a:p>
            <a:pPr>
              <a:tabLst>
                <a:tab pos="179388" algn="l"/>
              </a:tabLst>
            </a:pPr>
            <a:r>
              <a:rPr lang="nl-NL" i="1" smtClean="0">
                <a:latin typeface="Cambria" pitchFamily="18" charset="0"/>
              </a:rPr>
              <a:t>	know what to do</a:t>
            </a:r>
            <a:r>
              <a:rPr lang="nl-NL" smtClean="0">
                <a:latin typeface="Cambria" pitchFamily="18" charset="0"/>
              </a:rPr>
              <a:t>. Walnut Creek (CA): Left Coast Press</a:t>
            </a: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Quinn, D. (2002). </a:t>
            </a:r>
            <a:r>
              <a:rPr lang="nl-NL" i="1" smtClean="0">
                <a:latin typeface="Cambria" pitchFamily="18" charset="0"/>
              </a:rPr>
              <a:t>Iris exiled: A synoptic history of wonder</a:t>
            </a:r>
            <a:r>
              <a:rPr lang="nl-NL" smtClean="0">
                <a:latin typeface="Cambria" pitchFamily="18" charset="0"/>
              </a:rPr>
              <a:t>. Lanham/New</a:t>
            </a: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	York/Oxford: University Press of America</a:t>
            </a: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Schinkel. A. (2016). </a:t>
            </a:r>
            <a:r>
              <a:rPr lang="en-US" smtClean="0">
                <a:latin typeface="Cambria" pitchFamily="18" charset="0"/>
              </a:rPr>
              <a:t>(Waarom) is verwondering belangrijk in het </a:t>
            </a:r>
            <a:r>
              <a:rPr lang="en-US" smtClean="0">
                <a:latin typeface="Cambria" pitchFamily="18" charset="0"/>
              </a:rPr>
              <a:t>onderwijs</a:t>
            </a:r>
            <a:r>
              <a:rPr lang="en-US" smtClean="0">
                <a:latin typeface="Cambria" pitchFamily="18" charset="0"/>
              </a:rPr>
              <a:t>?</a:t>
            </a:r>
          </a:p>
          <a:p>
            <a:pPr>
              <a:tabLst>
                <a:tab pos="179388" algn="l"/>
              </a:tabLst>
            </a:pPr>
            <a:r>
              <a:rPr lang="en-US" smtClean="0">
                <a:latin typeface="Cambria" pitchFamily="18" charset="0"/>
              </a:rPr>
              <a:t>	</a:t>
            </a:r>
            <a:r>
              <a:rPr lang="en-US" smtClean="0">
                <a:latin typeface="Cambria" pitchFamily="18" charset="0"/>
              </a:rPr>
              <a:t>(</a:t>
            </a:r>
            <a:r>
              <a:rPr lang="en-US" smtClean="0">
                <a:latin typeface="Cambria" pitchFamily="18" charset="0"/>
              </a:rPr>
              <a:t>Of: Over het belang van diepe verwondering voor het </a:t>
            </a:r>
            <a:r>
              <a:rPr lang="en-US" smtClean="0">
                <a:latin typeface="Cambria" pitchFamily="18" charset="0"/>
              </a:rPr>
              <a:t>onderwijs</a:t>
            </a:r>
            <a:r>
              <a:rPr lang="en-US" smtClean="0">
                <a:latin typeface="Cambria" pitchFamily="18" charset="0"/>
              </a:rPr>
              <a:t>).</a:t>
            </a:r>
          </a:p>
          <a:p>
            <a:pPr>
              <a:tabLst>
                <a:tab pos="179388" algn="l"/>
              </a:tabLst>
            </a:pPr>
            <a:r>
              <a:rPr lang="en-US" smtClean="0">
                <a:latin typeface="Cambria" pitchFamily="18" charset="0"/>
              </a:rPr>
              <a:t>	</a:t>
            </a:r>
            <a:r>
              <a:rPr lang="en-US" smtClean="0">
                <a:latin typeface="Cambria" pitchFamily="18" charset="0"/>
              </a:rPr>
              <a:t>Presentatie Winterschool De Activiteit, Schagen, 29-01-2016</a:t>
            </a:r>
          </a:p>
          <a:p>
            <a:r>
              <a:rPr lang="en-US" smtClean="0">
                <a:latin typeface="Cambria" pitchFamily="18" charset="0"/>
              </a:rPr>
              <a:t>Schinkel, A. (2017). </a:t>
            </a:r>
            <a:r>
              <a:rPr lang="en-US" smtClean="0">
                <a:latin typeface="Cambria" pitchFamily="18" charset="0"/>
              </a:rPr>
              <a:t>“The educational importance of deep wonder</a:t>
            </a:r>
            <a:r>
              <a:rPr lang="en-US" smtClean="0">
                <a:latin typeface="Cambria" pitchFamily="18" charset="0"/>
              </a:rPr>
              <a:t>”. </a:t>
            </a:r>
            <a:r>
              <a:rPr lang="en-US" i="1" smtClean="0">
                <a:latin typeface="Cambria" pitchFamily="18" charset="0"/>
              </a:rPr>
              <a:t>Journal</a:t>
            </a:r>
          </a:p>
          <a:p>
            <a:pPr>
              <a:tabLst>
                <a:tab pos="179388" algn="l"/>
              </a:tabLst>
            </a:pPr>
            <a:r>
              <a:rPr lang="en-US" i="1" smtClean="0">
                <a:latin typeface="Cambria" pitchFamily="18" charset="0"/>
              </a:rPr>
              <a:t>	of </a:t>
            </a:r>
            <a:r>
              <a:rPr lang="en-US" i="1" smtClean="0">
                <a:latin typeface="Cambria" pitchFamily="18" charset="0"/>
              </a:rPr>
              <a:t>Philosophy </a:t>
            </a:r>
            <a:r>
              <a:rPr lang="en-US" i="1" smtClean="0">
                <a:latin typeface="Cambria" pitchFamily="18" charset="0"/>
              </a:rPr>
              <a:t>of Education</a:t>
            </a:r>
            <a:r>
              <a:rPr lang="en-US" smtClean="0">
                <a:latin typeface="Cambria" pitchFamily="18" charset="0"/>
              </a:rPr>
              <a:t> </a:t>
            </a:r>
            <a:r>
              <a:rPr lang="en-US" smtClean="0">
                <a:latin typeface="Cambria" pitchFamily="18" charset="0"/>
              </a:rPr>
              <a:t>51(2): 538-553</a:t>
            </a:r>
            <a:endParaRPr lang="nl-NL" smtClean="0">
              <a:latin typeface="Cambria" pitchFamily="18" charset="0"/>
            </a:endParaRP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Willmott (2018). </a:t>
            </a:r>
            <a:r>
              <a:rPr lang="nl-NL" i="1" smtClean="0">
                <a:latin typeface="Cambria" pitchFamily="18" charset="0"/>
              </a:rPr>
              <a:t>Reading for wonder: Ecology, ethics, enchantment</a:t>
            </a:r>
            <a:r>
              <a:rPr lang="nl-NL" smtClean="0">
                <a:latin typeface="Cambria" pitchFamily="18" charset="0"/>
              </a:rPr>
              <a:t>. Cham:</a:t>
            </a:r>
          </a:p>
          <a:p>
            <a:pPr>
              <a:tabLst>
                <a:tab pos="179388" algn="l"/>
              </a:tabLst>
            </a:pPr>
            <a:r>
              <a:rPr lang="nl-NL" smtClean="0">
                <a:latin typeface="Cambria" pitchFamily="18" charset="0"/>
              </a:rPr>
              <a:t>	Palgrave Macmillan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Deze presentatie</a:t>
            </a:r>
          </a:p>
          <a:p>
            <a:endParaRPr lang="nl-NL" sz="2800" smtClean="0"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Verwondering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De ontwikkeling van verwondering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De schaduwzijde van verwondering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Het stimuleren van verwondering</a:t>
            </a:r>
            <a:endParaRPr lang="nl-NL" sz="28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259632" y="26064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4" name="Afbeelding 3" descr="Bea Pomp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2112235" cy="3168352"/>
          </a:xfrm>
          <a:prstGeom prst="rect">
            <a:avLst/>
          </a:prstGeom>
        </p:spPr>
      </p:pic>
      <p:pic>
        <p:nvPicPr>
          <p:cNvPr id="5" name="Afbeelding 4" descr="Vrouw draagt do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844824"/>
            <a:ext cx="470547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000" smtClean="0">
              <a:latin typeface="Cambria" pitchFamily="18" charset="0"/>
            </a:endParaRPr>
          </a:p>
          <a:p>
            <a:r>
              <a:rPr lang="nl-NL" sz="2800" smtClean="0">
                <a:latin typeface="Cambria" pitchFamily="18" charset="0"/>
              </a:rPr>
              <a:t>Verwondering is een ‘modus van bewustzijn’ waarin we iets ervaren als vreemd, onbevattelijk, maar ook belangrijk (in de zin dat het onze aandacht verdient).</a:t>
            </a:r>
          </a:p>
          <a:p>
            <a:endParaRPr lang="nl-NL" sz="1400" smtClean="0">
              <a:latin typeface="Cambria" pitchFamily="18" charset="0"/>
            </a:endParaRPr>
          </a:p>
          <a:p>
            <a:r>
              <a:rPr lang="nl-NL" sz="2800" smtClean="0">
                <a:latin typeface="Cambria" pitchFamily="18" charset="0"/>
              </a:rPr>
              <a:t>Meer open, onbepaald dan </a:t>
            </a:r>
            <a:r>
              <a:rPr lang="nl-NL" sz="2800" i="1" smtClean="0">
                <a:latin typeface="Cambria" pitchFamily="18" charset="0"/>
              </a:rPr>
              <a:t>ontzag</a:t>
            </a:r>
            <a:r>
              <a:rPr lang="nl-NL" sz="2800" smtClean="0">
                <a:latin typeface="Cambria" pitchFamily="18" charset="0"/>
              </a:rPr>
              <a:t>.</a:t>
            </a:r>
          </a:p>
          <a:p>
            <a:endParaRPr lang="nl-NL" sz="1400" smtClean="0">
              <a:latin typeface="Cambria" pitchFamily="18" charset="0"/>
            </a:endParaRPr>
          </a:p>
          <a:p>
            <a:r>
              <a:rPr lang="nl-NL" sz="2800" smtClean="0">
                <a:latin typeface="Cambria" pitchFamily="18" charset="0"/>
              </a:rPr>
              <a:t>Meer objectgericht en ‘dieper’ dan </a:t>
            </a:r>
            <a:r>
              <a:rPr lang="nl-NL" sz="2800" i="1" smtClean="0">
                <a:latin typeface="Cambria" pitchFamily="18" charset="0"/>
              </a:rPr>
              <a:t>nieuwsgierigheid</a:t>
            </a:r>
            <a:r>
              <a:rPr lang="nl-NL" sz="2800" smtClean="0">
                <a:latin typeface="Cambria" pitchFamily="18" charset="0"/>
              </a:rPr>
              <a:t>, en met een sterker besef van de grenzen van je begrip en kennis.</a:t>
            </a:r>
          </a:p>
          <a:p>
            <a:endParaRPr lang="nl-NL" sz="1400" smtClean="0">
              <a:latin typeface="Cambria" pitchFamily="18" charset="0"/>
            </a:endParaRPr>
          </a:p>
          <a:p>
            <a:r>
              <a:rPr lang="nl-NL" sz="2800" smtClean="0">
                <a:latin typeface="Cambria" pitchFamily="18" charset="0"/>
              </a:rPr>
              <a:t>Twee soorten:</a:t>
            </a:r>
          </a:p>
          <a:p>
            <a:r>
              <a:rPr lang="nl-NL" sz="2800" b="1" i="1" smtClean="0">
                <a:latin typeface="Cambria" pitchFamily="18" charset="0"/>
              </a:rPr>
              <a:t>Onderzoekende</a:t>
            </a:r>
            <a:r>
              <a:rPr lang="nl-NL" sz="2800" smtClean="0">
                <a:latin typeface="Cambria" pitchFamily="18" charset="0"/>
              </a:rPr>
              <a:t> verwondering</a:t>
            </a:r>
          </a:p>
          <a:p>
            <a:r>
              <a:rPr lang="nl-NL" sz="2800" b="1" i="1" smtClean="0">
                <a:latin typeface="Cambria" pitchFamily="18" charset="0"/>
              </a:rPr>
              <a:t>Contemplatieve</a:t>
            </a:r>
            <a:r>
              <a:rPr lang="nl-NL" sz="2800" smtClean="0">
                <a:latin typeface="Cambria" pitchFamily="18" charset="0"/>
              </a:rPr>
              <a:t> verwondering</a:t>
            </a:r>
            <a:endParaRPr lang="nl-NL" sz="2800" i="1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 ontwikkeling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4" name="Afbeelding 3" descr="Wonder facial expr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224753"/>
            <a:ext cx="6713731" cy="501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 ontwikkeling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  <a:p>
            <a:r>
              <a:rPr lang="nl-NL" sz="2800" b="1" smtClean="0">
                <a:latin typeface="Cambria" pitchFamily="18" charset="0"/>
              </a:rPr>
              <a:t>Twee functies van verwondering:</a:t>
            </a:r>
          </a:p>
          <a:p>
            <a:endParaRPr lang="nl-NL" sz="120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smtClean="0">
                <a:latin typeface="Cambria" pitchFamily="18" charset="0"/>
              </a:rPr>
              <a:t>Kinderen </a:t>
            </a:r>
            <a:r>
              <a:rPr lang="nl-NL" sz="2800" i="1" smtClean="0">
                <a:latin typeface="Cambria" pitchFamily="18" charset="0"/>
              </a:rPr>
              <a:t>vertrouwd</a:t>
            </a:r>
            <a:r>
              <a:rPr lang="nl-NL" sz="2800" smtClean="0">
                <a:latin typeface="Cambria" pitchFamily="18" charset="0"/>
              </a:rPr>
              <a:t> maken met de wereld</a:t>
            </a:r>
          </a:p>
          <a:p>
            <a:pPr marL="514350" indent="-514350"/>
            <a:endParaRPr lang="nl-NL" sz="800" smtClean="0">
              <a:latin typeface="Cambria" pitchFamily="18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Onderzoekende verwondering</a:t>
            </a:r>
          </a:p>
          <a:p>
            <a:pPr marL="514350" indent="-514350"/>
            <a:endParaRPr lang="nl-NL" sz="200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nl-NL" sz="2800" smtClean="0">
                <a:latin typeface="Cambria" pitchFamily="18" charset="0"/>
              </a:rPr>
              <a:t>De wereld </a:t>
            </a:r>
            <a:r>
              <a:rPr lang="nl-NL" sz="2800" i="1" smtClean="0">
                <a:latin typeface="Cambria" pitchFamily="18" charset="0"/>
              </a:rPr>
              <a:t>‘onvertrouwd’</a:t>
            </a:r>
            <a:r>
              <a:rPr lang="nl-NL" sz="2800" smtClean="0">
                <a:latin typeface="Cambria" pitchFamily="18" charset="0"/>
              </a:rPr>
              <a:t> maken (van zijn vanzelfsprekendheid ontdoen)</a:t>
            </a:r>
          </a:p>
          <a:p>
            <a:pPr marL="514350" indent="-514350"/>
            <a:endParaRPr lang="nl-NL" sz="800" smtClean="0">
              <a:latin typeface="Cambria" pitchFamily="18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nl-NL" sz="2400" smtClean="0">
                <a:latin typeface="Cambria" pitchFamily="18" charset="0"/>
              </a:rPr>
              <a:t>Contemplatieve verwondering</a:t>
            </a:r>
            <a:endParaRPr lang="nl-NL" sz="24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 schaduwzijde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4" name="Afbeelding 3" descr="Plaatje bij persbericht subsid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5286375" cy="2114550"/>
          </a:xfrm>
          <a:prstGeom prst="rect">
            <a:avLst/>
          </a:prstGeom>
        </p:spPr>
      </p:pic>
      <p:pic>
        <p:nvPicPr>
          <p:cNvPr id="5" name="Afbeelding 4" descr="Plaatje bij artikel Friesch Dagbl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559381"/>
            <a:ext cx="4564151" cy="296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 schaduwzijde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8" name="Afbeelding 7" descr="Harpi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08720"/>
            <a:ext cx="2150133" cy="2664296"/>
          </a:xfrm>
          <a:prstGeom prst="rect">
            <a:avLst/>
          </a:prstGeom>
        </p:spPr>
      </p:pic>
      <p:pic>
        <p:nvPicPr>
          <p:cNvPr id="9" name="Afbeelding 8" descr="Thomas van Aqu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861048"/>
            <a:ext cx="1800200" cy="2707068"/>
          </a:xfrm>
          <a:prstGeom prst="rect">
            <a:avLst/>
          </a:prstGeom>
        </p:spPr>
      </p:pic>
      <p:pic>
        <p:nvPicPr>
          <p:cNvPr id="10" name="Afbeelding 9" descr="Adam Smi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859972"/>
            <a:ext cx="1770509" cy="264255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707904" y="60212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smtClean="0">
                <a:latin typeface="Cambria" pitchFamily="18" charset="0"/>
              </a:rPr>
              <a:t>Thomas van Aquino</a:t>
            </a:r>
            <a:endParaRPr lang="nl-NL" sz="1400" b="1">
              <a:latin typeface="Cambria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380312" y="616530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smtClean="0">
                <a:latin typeface="Cambria" pitchFamily="18" charset="0"/>
              </a:rPr>
              <a:t>Adam Smith</a:t>
            </a:r>
            <a:endParaRPr lang="nl-NL" sz="1400" b="1">
              <a:latin typeface="Cambria" pitchFamily="18" charset="0"/>
            </a:endParaRPr>
          </a:p>
        </p:txBody>
      </p:sp>
      <p:pic>
        <p:nvPicPr>
          <p:cNvPr id="13" name="Afbeelding 12" descr="I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980728"/>
            <a:ext cx="1872208" cy="2507591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851920" y="31409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smtClean="0">
                <a:latin typeface="Cambria" pitchFamily="18" charset="0"/>
              </a:rPr>
              <a:t>Iris</a:t>
            </a:r>
            <a:endParaRPr lang="nl-NL" sz="1400" b="1">
              <a:latin typeface="Cambria" pitchFamily="18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524328" y="31409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smtClean="0">
                <a:latin typeface="Cambria" pitchFamily="18" charset="0"/>
              </a:rPr>
              <a:t>Harpij</a:t>
            </a:r>
            <a:endParaRPr lang="nl-NL" sz="1400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0B42-8FD3-441B-BFE2-62A49B3E60A7}" type="slidenum">
              <a:rPr lang="nl-NL"/>
              <a:pPr>
                <a:defRPr/>
              </a:pPr>
              <a:t>9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87624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latin typeface="Cambria" pitchFamily="18" charset="0"/>
              </a:rPr>
              <a:t>De schaduwzijde van verwondering</a:t>
            </a:r>
            <a:endParaRPr lang="nl-NL" sz="3600" b="1" smtClean="0">
              <a:latin typeface="Cambria" pitchFamily="18" charset="0"/>
            </a:endParaRPr>
          </a:p>
          <a:p>
            <a:endParaRPr lang="nl-NL" sz="2800" smtClean="0">
              <a:latin typeface="Cambria" pitchFamily="18" charset="0"/>
            </a:endParaRPr>
          </a:p>
        </p:txBody>
      </p:sp>
      <p:pic>
        <p:nvPicPr>
          <p:cNvPr id="16" name="Afbeelding 15" descr="Regenbo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1268760"/>
            <a:ext cx="7272809" cy="4843158"/>
          </a:xfrm>
          <a:prstGeom prst="rect">
            <a:avLst/>
          </a:prstGeom>
        </p:spPr>
      </p:pic>
      <p:pic>
        <p:nvPicPr>
          <p:cNvPr id="17" name="Afbeelding 16" descr="Van Gogh - Opgebaarde vro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7262238" cy="395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Zonnewende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8_Zonnew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352</Words>
  <Application>Microsoft Office PowerPoint</Application>
  <PresentationFormat>Diavoorstelling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8_Zonnewende</vt:lpstr>
      <vt:lpstr>Verwondering: zon- en schaduwzijde, en ontwikkeling door de tijd heen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Eva en Anders</dc:creator>
  <cp:lastModifiedBy>Anders Schinkel</cp:lastModifiedBy>
  <cp:revision>188</cp:revision>
  <dcterms:created xsi:type="dcterms:W3CDTF">2012-02-03T07:27:18Z</dcterms:created>
  <dcterms:modified xsi:type="dcterms:W3CDTF">2018-02-01T09:34:02Z</dcterms:modified>
</cp:coreProperties>
</file>